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roxima Nova"/>
      <p:regular r:id="rId43"/>
      <p:bold r:id="rId44"/>
      <p:italic r:id="rId45"/>
      <p:boldItalic r:id="rId46"/>
    </p:embeddedFont>
    <p:embeddedFont>
      <p:font typeface="Roboto"/>
      <p:regular r:id="rId47"/>
      <p:bold r:id="rId48"/>
      <p:italic r:id="rId49"/>
      <p:boldItalic r:id="rId50"/>
    </p:embeddedFont>
    <p:embeddedFont>
      <p:font typeface="Nuni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regular.fntdata"/><Relationship Id="rId50" Type="http://schemas.openxmlformats.org/officeDocument/2006/relationships/font" Target="fonts/Roboto-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efedfa9d0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efedfa9d0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efedfa9d0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efedfa9d0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efedfa9d0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efedfa9d0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efedfa9d0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efedfa9d0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f355291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f355291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f355291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f355291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f3552912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f3552912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f355291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f355291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f3552912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f3552912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f355291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f355291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efedfa9d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efedfa9d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efedfa9d0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efedfa9d0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f265582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f265582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f2655828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f2655828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f2655828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f265582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f265582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f265582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f265582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f265582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f2655828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f2655828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f355291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f355291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f355291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f355291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f355291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f355291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efedfa9d0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efedfa9d0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f355291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f355291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fd60444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fd60444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f355291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f355291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f75c91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f75c91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c015f74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c015f74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f75c91c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f75c91c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f75c91c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f75c91c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f75c91c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f75c91c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efedfa9d0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efedfa9d0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efedfa9d0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efedfa9d0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efedfa9d0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efedfa9d0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efedfa9d0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efedfa9d0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efedfa9d0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efedfa9d0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efedfa9d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efedfa9d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geeksforgeeks.org/data-mining-cluster-analysis/" TargetMode="External"/><Relationship Id="rId4" Type="http://schemas.openxmlformats.org/officeDocument/2006/relationships/hyperlink" Target="https://www.geeksforgeeks.org/customer-segmentation-using-unsupervised-machine-learning-in-pyth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714725"/>
            <a:ext cx="8520600" cy="128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Unsupervised</a:t>
            </a:r>
            <a:r>
              <a:rPr lang="en"/>
              <a:t> Learning </a:t>
            </a:r>
            <a:endParaRPr/>
          </a:p>
        </p:txBody>
      </p:sp>
      <p:sp>
        <p:nvSpPr>
          <p:cNvPr id="60" name="Google Shape;60;p13"/>
          <p:cNvSpPr txBox="1"/>
          <p:nvPr>
            <p:ph idx="1" type="subTitle"/>
          </p:nvPr>
        </p:nvSpPr>
        <p:spPr>
          <a:xfrm>
            <a:off x="609225" y="1997235"/>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a:t>
            </a:r>
            <a:r>
              <a:rPr lang="en"/>
              <a:t>Algorithm</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300">
                <a:latin typeface="Arial"/>
                <a:ea typeface="Arial"/>
                <a:cs typeface="Arial"/>
                <a:sym typeface="Arial"/>
              </a:rPr>
              <a:t>Clustering in Machine Learning</a:t>
            </a:r>
            <a:endParaRPr b="1" sz="2300">
              <a:latin typeface="Arial"/>
              <a:ea typeface="Arial"/>
              <a:cs typeface="Arial"/>
              <a:sym typeface="Arial"/>
            </a:endParaRPr>
          </a:p>
          <a:p>
            <a:pPr indent="0" lvl="0" marL="0" rtl="0" algn="l">
              <a:lnSpc>
                <a:spcPct val="125000"/>
              </a:lnSpc>
              <a:spcBef>
                <a:spcPts val="1000"/>
              </a:spcBef>
              <a:spcAft>
                <a:spcPts val="0"/>
              </a:spcAft>
              <a:buNone/>
            </a:pPr>
            <a:r>
              <a:t/>
            </a:r>
            <a:endParaRPr sz="800">
              <a:solidFill>
                <a:srgbClr val="27323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50">
                <a:solidFill>
                  <a:srgbClr val="273239"/>
                </a:solidFill>
                <a:highlight>
                  <a:srgbClr val="FFFFFF"/>
                </a:highlight>
                <a:latin typeface="Nunito"/>
                <a:ea typeface="Nunito"/>
                <a:cs typeface="Nunito"/>
                <a:sym typeface="Nunito"/>
              </a:rPr>
              <a:t>One of the most popular type of analysis under unsupervised learning is </a:t>
            </a:r>
            <a:r>
              <a:rPr lang="en" sz="1750" u="sng">
                <a:solidFill>
                  <a:schemeClr val="hlink"/>
                </a:solidFill>
                <a:highlight>
                  <a:srgbClr val="FFFFFF"/>
                </a:highlight>
                <a:latin typeface="Nunito"/>
                <a:ea typeface="Nunito"/>
                <a:cs typeface="Nunito"/>
                <a:sym typeface="Nunito"/>
                <a:hlinkClick r:id="rId3"/>
              </a:rPr>
              <a:t>Cluster analysis</a:t>
            </a:r>
            <a:r>
              <a:rPr lang="en" sz="1750">
                <a:solidFill>
                  <a:srgbClr val="273239"/>
                </a:solidFill>
                <a:highlight>
                  <a:srgbClr val="FFFFFF"/>
                </a:highlight>
                <a:latin typeface="Nunito"/>
                <a:ea typeface="Nunito"/>
                <a:cs typeface="Nunito"/>
                <a:sym typeface="Nunito"/>
              </a:rPr>
              <a:t>. When the goal is to group similar data points in a dataset, then we use cluster analysis. In practical situations, we can use cluster analysis for </a:t>
            </a:r>
            <a:r>
              <a:rPr lang="en" sz="1750" u="sng">
                <a:solidFill>
                  <a:schemeClr val="hlink"/>
                </a:solidFill>
                <a:highlight>
                  <a:srgbClr val="FFFFFF"/>
                </a:highlight>
                <a:latin typeface="Nunito"/>
                <a:ea typeface="Nunito"/>
                <a:cs typeface="Nunito"/>
                <a:sym typeface="Nunito"/>
                <a:hlinkClick r:id="rId4"/>
              </a:rPr>
              <a:t>customer segmentation</a:t>
            </a:r>
            <a:r>
              <a:rPr lang="en" sz="1750">
                <a:solidFill>
                  <a:srgbClr val="273239"/>
                </a:solidFill>
                <a:highlight>
                  <a:srgbClr val="FFFFFF"/>
                </a:highlight>
                <a:latin typeface="Nunito"/>
                <a:ea typeface="Nunito"/>
                <a:cs typeface="Nunito"/>
                <a:sym typeface="Nunito"/>
              </a:rPr>
              <a:t> for targeted advertisements, or in medical imaging to find unknown or new infected areas and many more use cases that we will discuss further in this article. </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388250" y="975900"/>
            <a:ext cx="8367499" cy="367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4"/>
          <p:cNvPicPr preferRelativeResize="0"/>
          <p:nvPr/>
        </p:nvPicPr>
        <p:blipFill>
          <a:blip r:embed="rId3">
            <a:alphaModFix/>
          </a:blip>
          <a:stretch>
            <a:fillRect/>
          </a:stretch>
        </p:blipFill>
        <p:spPr>
          <a:xfrm>
            <a:off x="1484800" y="594725"/>
            <a:ext cx="5998003" cy="420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1" lang="en" sz="2500">
                <a:latin typeface="Arial"/>
                <a:ea typeface="Arial"/>
                <a:cs typeface="Arial"/>
                <a:sym typeface="Arial"/>
              </a:rPr>
              <a:t>Types of clustering</a:t>
            </a:r>
            <a:endParaRPr b="1" sz="2500">
              <a:latin typeface="Arial"/>
              <a:ea typeface="Arial"/>
              <a:cs typeface="Arial"/>
              <a:sym typeface="Arial"/>
            </a:endParaRPr>
          </a:p>
          <a:p>
            <a:pPr indent="0" lvl="0" marL="0" rtl="0" algn="l">
              <a:spcBef>
                <a:spcPts val="400"/>
              </a:spcBef>
              <a:spcAft>
                <a:spcPts val="0"/>
              </a:spcAft>
              <a:buNone/>
            </a:pPr>
            <a:r>
              <a:t/>
            </a:r>
            <a:endParaRPr/>
          </a:p>
        </p:txBody>
      </p:sp>
      <p:sp>
        <p:nvSpPr>
          <p:cNvPr id="125" name="Google Shape;125;p25"/>
          <p:cNvSpPr txBox="1"/>
          <p:nvPr>
            <p:ph idx="1" type="body"/>
          </p:nvPr>
        </p:nvSpPr>
        <p:spPr>
          <a:xfrm>
            <a:off x="549550" y="1265250"/>
            <a:ext cx="4166400" cy="3027900"/>
          </a:xfrm>
          <a:prstGeom prst="rect">
            <a:avLst/>
          </a:prstGeom>
        </p:spPr>
        <p:txBody>
          <a:bodyPr anchorCtr="0" anchor="t" bIns="91425" lIns="91425" spcFirstLastPara="1" rIns="91425" wrap="square" tIns="91425">
            <a:normAutofit/>
          </a:bodyPr>
          <a:lstStyle/>
          <a:p>
            <a:pPr indent="-361950" lvl="0" marL="457200" rtl="0" algn="l">
              <a:spcBef>
                <a:spcPts val="1400"/>
              </a:spcBef>
              <a:spcAft>
                <a:spcPts val="0"/>
              </a:spcAft>
              <a:buClr>
                <a:srgbClr val="202124"/>
              </a:buClr>
              <a:buSzPts val="2100"/>
              <a:buFont typeface="Arial"/>
              <a:buChar char="●"/>
            </a:pPr>
            <a:r>
              <a:rPr lang="en" sz="2100">
                <a:solidFill>
                  <a:srgbClr val="202124"/>
                </a:solidFill>
                <a:highlight>
                  <a:srgbClr val="FFFFFF"/>
                </a:highlight>
                <a:latin typeface="Arial"/>
                <a:ea typeface="Arial"/>
                <a:cs typeface="Arial"/>
                <a:sym typeface="Arial"/>
              </a:rPr>
              <a:t>Centroid-based clustering (K-Mean)</a:t>
            </a:r>
            <a:endParaRPr sz="2100">
              <a:solidFill>
                <a:srgbClr val="202124"/>
              </a:solidFill>
              <a:highlight>
                <a:srgbClr val="FFFFFF"/>
              </a:highlight>
              <a:latin typeface="Arial"/>
              <a:ea typeface="Arial"/>
              <a:cs typeface="Arial"/>
              <a:sym typeface="Arial"/>
            </a:endParaRPr>
          </a:p>
          <a:p>
            <a:pPr indent="-361950" lvl="0" marL="457200" rtl="0" algn="l">
              <a:spcBef>
                <a:spcPts val="0"/>
              </a:spcBef>
              <a:spcAft>
                <a:spcPts val="0"/>
              </a:spcAft>
              <a:buClr>
                <a:srgbClr val="202124"/>
              </a:buClr>
              <a:buSzPts val="2100"/>
              <a:buFont typeface="Arial"/>
              <a:buChar char="●"/>
            </a:pPr>
            <a:r>
              <a:rPr lang="en" sz="2100">
                <a:solidFill>
                  <a:srgbClr val="202124"/>
                </a:solidFill>
                <a:highlight>
                  <a:srgbClr val="FFFFFF"/>
                </a:highlight>
                <a:latin typeface="Arial"/>
                <a:ea typeface="Arial"/>
                <a:cs typeface="Arial"/>
                <a:sym typeface="Arial"/>
              </a:rPr>
              <a:t>Density-based clustering</a:t>
            </a:r>
            <a:endParaRPr sz="2100">
              <a:solidFill>
                <a:srgbClr val="202124"/>
              </a:solidFill>
              <a:highlight>
                <a:srgbClr val="FFFFFF"/>
              </a:highlight>
              <a:latin typeface="Arial"/>
              <a:ea typeface="Arial"/>
              <a:cs typeface="Arial"/>
              <a:sym typeface="Arial"/>
            </a:endParaRPr>
          </a:p>
          <a:p>
            <a:pPr indent="-361950" lvl="0" marL="457200" rtl="0" algn="l">
              <a:spcBef>
                <a:spcPts val="0"/>
              </a:spcBef>
              <a:spcAft>
                <a:spcPts val="0"/>
              </a:spcAft>
              <a:buClr>
                <a:srgbClr val="202124"/>
              </a:buClr>
              <a:buSzPts val="2100"/>
              <a:buFont typeface="Arial"/>
              <a:buChar char="●"/>
            </a:pPr>
            <a:r>
              <a:rPr lang="en" sz="2100">
                <a:solidFill>
                  <a:srgbClr val="202124"/>
                </a:solidFill>
                <a:highlight>
                  <a:srgbClr val="FFFFFF"/>
                </a:highlight>
                <a:latin typeface="Arial"/>
                <a:ea typeface="Arial"/>
                <a:cs typeface="Arial"/>
                <a:sym typeface="Arial"/>
              </a:rPr>
              <a:t>Distribution-based clustering</a:t>
            </a:r>
            <a:endParaRPr sz="2100">
              <a:solidFill>
                <a:srgbClr val="202124"/>
              </a:solidFill>
              <a:highlight>
                <a:srgbClr val="FFFFFF"/>
              </a:highlight>
              <a:latin typeface="Arial"/>
              <a:ea typeface="Arial"/>
              <a:cs typeface="Arial"/>
              <a:sym typeface="Arial"/>
            </a:endParaRPr>
          </a:p>
          <a:p>
            <a:pPr indent="-361950" lvl="0" marL="457200" rtl="0" algn="l">
              <a:spcBef>
                <a:spcPts val="0"/>
              </a:spcBef>
              <a:spcAft>
                <a:spcPts val="0"/>
              </a:spcAft>
              <a:buClr>
                <a:srgbClr val="202124"/>
              </a:buClr>
              <a:buSzPts val="2100"/>
              <a:buFont typeface="Arial"/>
              <a:buChar char="●"/>
            </a:pPr>
            <a:r>
              <a:rPr lang="en" sz="2100">
                <a:solidFill>
                  <a:srgbClr val="202124"/>
                </a:solidFill>
                <a:highlight>
                  <a:srgbClr val="FFFFFF"/>
                </a:highlight>
                <a:latin typeface="Arial"/>
                <a:ea typeface="Arial"/>
                <a:cs typeface="Arial"/>
                <a:sym typeface="Arial"/>
              </a:rPr>
              <a:t>Hierarchical clustering</a:t>
            </a:r>
            <a:endParaRPr sz="2100">
              <a:solidFill>
                <a:srgbClr val="202124"/>
              </a:solidFill>
              <a:highlight>
                <a:srgbClr val="FFFFFF"/>
              </a:highlight>
              <a:latin typeface="Arial"/>
              <a:ea typeface="Arial"/>
              <a:cs typeface="Arial"/>
              <a:sym typeface="Arial"/>
            </a:endParaRPr>
          </a:p>
          <a:p>
            <a:pPr indent="0" lvl="0" marL="457200" rtl="0" algn="l">
              <a:spcBef>
                <a:spcPts val="400"/>
              </a:spcBef>
              <a:spcAft>
                <a:spcPts val="12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lang="en" sz="2400">
                <a:latin typeface="Arial"/>
                <a:ea typeface="Arial"/>
                <a:cs typeface="Arial"/>
                <a:sym typeface="Arial"/>
              </a:rPr>
              <a:t>Centroid-based clustering (K-Mean)</a:t>
            </a:r>
            <a:endParaRPr sz="2400">
              <a:latin typeface="Arial"/>
              <a:ea typeface="Arial"/>
              <a:cs typeface="Arial"/>
              <a:sym typeface="Arial"/>
            </a:endParaRPr>
          </a:p>
          <a:p>
            <a:pPr indent="0" lvl="0" marL="0" rtl="0" algn="l">
              <a:spcBef>
                <a:spcPts val="400"/>
              </a:spcBef>
              <a:spcAft>
                <a:spcPts val="0"/>
              </a:spcAft>
              <a:buNone/>
            </a:pPr>
            <a:r>
              <a:t/>
            </a:r>
            <a:endParaRPr sz="2400"/>
          </a:p>
        </p:txBody>
      </p:sp>
      <p:sp>
        <p:nvSpPr>
          <p:cNvPr id="131" name="Google Shape;13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50">
                <a:solidFill>
                  <a:srgbClr val="273239"/>
                </a:solidFill>
                <a:highlight>
                  <a:srgbClr val="FFFFFF"/>
                </a:highlight>
                <a:latin typeface="Nunito"/>
                <a:ea typeface="Nunito"/>
                <a:cs typeface="Nunito"/>
                <a:sym typeface="Nunito"/>
              </a:rPr>
              <a:t>K means clustering, assigns data points to one of the K clusters depending on their distance from the center of the clusters. It starts by randomly assigning the clusters centroid in the space. Then each data point assign to one of the cluster based on its distance from centroid of the cluster. After assigning each point to one of the cluster, new cluster centroids are assigned.</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1034062" y="178037"/>
            <a:ext cx="7075875" cy="478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8"/>
          <p:cNvPicPr preferRelativeResize="0"/>
          <p:nvPr/>
        </p:nvPicPr>
        <p:blipFill>
          <a:blip r:embed="rId3">
            <a:alphaModFix/>
          </a:blip>
          <a:stretch>
            <a:fillRect/>
          </a:stretch>
        </p:blipFill>
        <p:spPr>
          <a:xfrm>
            <a:off x="257688" y="373351"/>
            <a:ext cx="8628625" cy="451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9"/>
          <p:cNvPicPr preferRelativeResize="0"/>
          <p:nvPr/>
        </p:nvPicPr>
        <p:blipFill>
          <a:blip r:embed="rId3">
            <a:alphaModFix/>
          </a:blip>
          <a:stretch>
            <a:fillRect/>
          </a:stretch>
        </p:blipFill>
        <p:spPr>
          <a:xfrm>
            <a:off x="183975" y="144525"/>
            <a:ext cx="8839200" cy="465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30"/>
          <p:cNvPicPr preferRelativeResize="0"/>
          <p:nvPr/>
        </p:nvPicPr>
        <p:blipFill>
          <a:blip r:embed="rId3">
            <a:alphaModFix/>
          </a:blip>
          <a:stretch>
            <a:fillRect/>
          </a:stretch>
        </p:blipFill>
        <p:spPr>
          <a:xfrm>
            <a:off x="76200" y="286121"/>
            <a:ext cx="8991601" cy="45282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31"/>
          <p:cNvPicPr preferRelativeResize="0"/>
          <p:nvPr/>
        </p:nvPicPr>
        <p:blipFill>
          <a:blip r:embed="rId3">
            <a:alphaModFix/>
          </a:blip>
          <a:stretch>
            <a:fillRect/>
          </a:stretch>
        </p:blipFill>
        <p:spPr>
          <a:xfrm>
            <a:off x="144525" y="427625"/>
            <a:ext cx="8779651" cy="442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25125" y="500925"/>
            <a:ext cx="4032600" cy="2508900"/>
          </a:xfrm>
          <a:prstGeom prst="rect">
            <a:avLst/>
          </a:prstGeom>
        </p:spPr>
        <p:txBody>
          <a:bodyPr anchorCtr="0" anchor="t" bIns="91425" lIns="91425" spcFirstLastPara="1" rIns="91425" wrap="square" tIns="91425">
            <a:normAutofit/>
          </a:bodyPr>
          <a:lstStyle/>
          <a:p>
            <a:pPr indent="0" lvl="0" marL="0" rtl="0" algn="l">
              <a:lnSpc>
                <a:spcPct val="122000"/>
              </a:lnSpc>
              <a:spcBef>
                <a:spcPts val="0"/>
              </a:spcBef>
              <a:spcAft>
                <a:spcPts val="0"/>
              </a:spcAft>
              <a:buNone/>
            </a:pPr>
            <a:r>
              <a:rPr b="1" lang="en" sz="2300">
                <a:latin typeface="Arial"/>
                <a:ea typeface="Arial"/>
                <a:cs typeface="Arial"/>
                <a:sym typeface="Arial"/>
              </a:rPr>
              <a:t>What is unsupervised learning?</a:t>
            </a:r>
            <a:endParaRPr b="1" sz="2300">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61616"/>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66" name="Google Shape;66;p14"/>
          <p:cNvSpPr txBox="1"/>
          <p:nvPr>
            <p:ph idx="1" type="body"/>
          </p:nvPr>
        </p:nvSpPr>
        <p:spPr>
          <a:xfrm>
            <a:off x="469200" y="15549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700">
                <a:solidFill>
                  <a:srgbClr val="333333"/>
                </a:solidFill>
                <a:highlight>
                  <a:srgbClr val="FFFFFF"/>
                </a:highlight>
              </a:rPr>
              <a:t>In the previous topic, we learned supervised machine learning in which models are trained using labeled data under the supervision of training data. But there may be many cases in which we do not have labeled data and need to find the hidden patterns from the given dataset. So, to solve such types of cases in machine learning, we need unsupervised learning techniques.</a:t>
            </a:r>
            <a:endParaRPr sz="1700">
              <a:solidFill>
                <a:srgbClr val="333333"/>
              </a:solidFill>
              <a:highlight>
                <a:srgbClr val="FFFFFF"/>
              </a:highlight>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1F1F1F"/>
              </a:solidFill>
              <a:highlight>
                <a:srgbClr val="FFFFFF"/>
              </a:highlight>
              <a:latin typeface="Arial"/>
              <a:ea typeface="Arial"/>
              <a:cs typeface="Arial"/>
              <a:sym typeface="Arial"/>
            </a:endParaRPr>
          </a:p>
          <a:p>
            <a:pPr indent="0" lvl="0" marL="0" marR="76200" rtl="0" algn="l">
              <a:lnSpc>
                <a:spcPct val="140000"/>
              </a:lnSpc>
              <a:spcBef>
                <a:spcPts val="0"/>
              </a:spcBef>
              <a:spcAft>
                <a:spcPts val="0"/>
              </a:spcAft>
              <a:buNone/>
            </a:pPr>
            <a:r>
              <a:t/>
            </a:r>
            <a:endParaRPr sz="1500">
              <a:solidFill>
                <a:srgbClr val="1F1F1F"/>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153175" y="500925"/>
            <a:ext cx="3865500" cy="25089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1400"/>
              </a:spcBef>
              <a:spcAft>
                <a:spcPts val="0"/>
              </a:spcAft>
              <a:buNone/>
            </a:pPr>
            <a:r>
              <a:rPr b="1" lang="en" sz="2400">
                <a:latin typeface="Arial"/>
                <a:ea typeface="Arial"/>
                <a:cs typeface="Arial"/>
                <a:sym typeface="Arial"/>
              </a:rPr>
              <a:t>Density-based clustering</a:t>
            </a:r>
            <a:endParaRPr b="1" sz="2400">
              <a:latin typeface="Arial"/>
              <a:ea typeface="Arial"/>
              <a:cs typeface="Arial"/>
              <a:sym typeface="Arial"/>
            </a:endParaRPr>
          </a:p>
          <a:p>
            <a:pPr indent="0" lvl="0" marL="0" rtl="0" algn="l">
              <a:spcBef>
                <a:spcPts val="400"/>
              </a:spcBef>
              <a:spcAft>
                <a:spcPts val="0"/>
              </a:spcAft>
              <a:buNone/>
            </a:pPr>
            <a:r>
              <a:t/>
            </a:r>
            <a:endParaRPr/>
          </a:p>
        </p:txBody>
      </p:sp>
      <p:sp>
        <p:nvSpPr>
          <p:cNvPr id="166" name="Google Shape;166;p32"/>
          <p:cNvSpPr txBox="1"/>
          <p:nvPr/>
        </p:nvSpPr>
        <p:spPr>
          <a:xfrm>
            <a:off x="4651275" y="387975"/>
            <a:ext cx="4159800" cy="324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1F1F1F"/>
                </a:solidFill>
                <a:highlight>
                  <a:srgbClr val="FFFFFF"/>
                </a:highlight>
              </a:rPr>
              <a:t>Density-Based Clustering refers to unsupervised machine learning methods that identify distinctive clusters in the data, based on the idea that a cluster/group in a data space is a contiguous region of high point density, separated from other clusters by sparse regions.</a:t>
            </a:r>
            <a:endParaRPr sz="2000">
              <a:solidFill>
                <a:srgbClr val="1F1F1F"/>
              </a:solidFill>
              <a:highlight>
                <a:srgbClr val="FFFFFF"/>
              </a:highlight>
            </a:endParaRPr>
          </a:p>
          <a:p>
            <a:pPr indent="0" lvl="0" marL="0" marR="76200" rtl="0" algn="l">
              <a:lnSpc>
                <a:spcPct val="140000"/>
              </a:lnSpc>
              <a:spcBef>
                <a:spcPts val="0"/>
              </a:spcBef>
              <a:spcAft>
                <a:spcPts val="0"/>
              </a:spcAft>
              <a:buNone/>
            </a:pPr>
            <a:r>
              <a:t/>
            </a:r>
            <a:endParaRPr sz="1500">
              <a:solidFill>
                <a:srgbClr val="1F1F1F"/>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3"/>
          <p:cNvPicPr preferRelativeResize="0"/>
          <p:nvPr/>
        </p:nvPicPr>
        <p:blipFill>
          <a:blip r:embed="rId3">
            <a:alphaModFix/>
          </a:blip>
          <a:stretch>
            <a:fillRect/>
          </a:stretch>
        </p:blipFill>
        <p:spPr>
          <a:xfrm>
            <a:off x="414413" y="387500"/>
            <a:ext cx="8067675" cy="4229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2103800" y="656949"/>
            <a:ext cx="5247225" cy="406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50">
                <a:solidFill>
                  <a:srgbClr val="273239"/>
                </a:solidFill>
                <a:highlight>
                  <a:srgbClr val="FFFFFF"/>
                </a:highlight>
                <a:latin typeface="Nunito"/>
                <a:ea typeface="Nunito"/>
                <a:cs typeface="Nunito"/>
                <a:sym typeface="Nunito"/>
              </a:rPr>
              <a:t>eps</a:t>
            </a:r>
            <a:r>
              <a:rPr lang="en" sz="1750">
                <a:solidFill>
                  <a:srgbClr val="273239"/>
                </a:solidFill>
                <a:highlight>
                  <a:srgbClr val="FFFFFF"/>
                </a:highlight>
                <a:latin typeface="Nunito"/>
                <a:ea typeface="Nunito"/>
                <a:cs typeface="Nunito"/>
                <a:sym typeface="Nunito"/>
              </a:rPr>
              <a:t>: It defines the neighborhood around a data point i.e. if the distance between two points is lower or equal to ‘eps’ then they are considered neighbors. If the eps value is chosen too small then a large part of the data will be considered as an outlier.</a:t>
            </a:r>
            <a:endParaRPr b="1" sz="1750">
              <a:solidFill>
                <a:srgbClr val="273239"/>
              </a:solidFill>
              <a:highlight>
                <a:srgbClr val="FFFFFF"/>
              </a:highlight>
              <a:latin typeface="Nunito"/>
              <a:ea typeface="Nunito"/>
              <a:cs typeface="Nunito"/>
              <a:sym typeface="Nunito"/>
            </a:endParaRPr>
          </a:p>
          <a:p>
            <a:pPr indent="0" lvl="0" marL="0" rtl="0" algn="l">
              <a:spcBef>
                <a:spcPts val="1200"/>
              </a:spcBef>
              <a:spcAft>
                <a:spcPts val="0"/>
              </a:spcAft>
              <a:buNone/>
            </a:pPr>
            <a:r>
              <a:t/>
            </a:r>
            <a:endParaRPr b="1" sz="1750">
              <a:solidFill>
                <a:srgbClr val="273239"/>
              </a:solidFill>
              <a:highlight>
                <a:srgbClr val="FFFFFF"/>
              </a:highlight>
              <a:latin typeface="Nunito"/>
              <a:ea typeface="Nunito"/>
              <a:cs typeface="Nunito"/>
              <a:sym typeface="Nunito"/>
            </a:endParaRPr>
          </a:p>
          <a:p>
            <a:pPr indent="0" lvl="0" marL="0" rtl="0" algn="l">
              <a:spcBef>
                <a:spcPts val="1200"/>
              </a:spcBef>
              <a:spcAft>
                <a:spcPts val="1200"/>
              </a:spcAft>
              <a:buNone/>
            </a:pPr>
            <a:r>
              <a:rPr b="1" lang="en" sz="1750">
                <a:solidFill>
                  <a:srgbClr val="273239"/>
                </a:solidFill>
                <a:highlight>
                  <a:srgbClr val="FFFFFF"/>
                </a:highlight>
                <a:latin typeface="Nunito"/>
                <a:ea typeface="Nunito"/>
                <a:cs typeface="Nunito"/>
                <a:sym typeface="Nunito"/>
              </a:rPr>
              <a:t>MinPts</a:t>
            </a:r>
            <a:r>
              <a:rPr lang="en" sz="1750">
                <a:solidFill>
                  <a:srgbClr val="273239"/>
                </a:solidFill>
                <a:highlight>
                  <a:srgbClr val="FFFFFF"/>
                </a:highlight>
                <a:latin typeface="Nunito"/>
                <a:ea typeface="Nunito"/>
                <a:cs typeface="Nunito"/>
                <a:sym typeface="Nunito"/>
              </a:rPr>
              <a:t>: Minimum number of neighbors (data points) within eps radius.</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650">
                <a:solidFill>
                  <a:srgbClr val="273239"/>
                </a:solidFill>
                <a:latin typeface="Nunito"/>
                <a:ea typeface="Nunito"/>
                <a:cs typeface="Nunito"/>
                <a:sym typeface="Nunito"/>
              </a:rPr>
              <a:t>In this algorithm, we have 3 types of data points.</a:t>
            </a:r>
            <a:endParaRPr b="1" i="1" sz="1650">
              <a:solidFill>
                <a:srgbClr val="273239"/>
              </a:solidFill>
              <a:latin typeface="Nunito"/>
              <a:ea typeface="Nunito"/>
              <a:cs typeface="Nunito"/>
              <a:sym typeface="Nunito"/>
            </a:endParaRPr>
          </a:p>
          <a:p>
            <a:pPr indent="0" lvl="0" marL="0" rtl="0" algn="l">
              <a:spcBef>
                <a:spcPts val="1200"/>
              </a:spcBef>
              <a:spcAft>
                <a:spcPts val="0"/>
              </a:spcAft>
              <a:buNone/>
            </a:pPr>
            <a:r>
              <a:rPr b="1" i="1" lang="en" sz="1650">
                <a:solidFill>
                  <a:srgbClr val="273239"/>
                </a:solidFill>
                <a:latin typeface="Nunito"/>
                <a:ea typeface="Nunito"/>
                <a:cs typeface="Nunito"/>
                <a:sym typeface="Nunito"/>
              </a:rPr>
              <a:t>Core Point</a:t>
            </a:r>
            <a:r>
              <a:rPr i="1" lang="en" sz="1650">
                <a:solidFill>
                  <a:srgbClr val="273239"/>
                </a:solidFill>
                <a:latin typeface="Nunito"/>
                <a:ea typeface="Nunito"/>
                <a:cs typeface="Nunito"/>
                <a:sym typeface="Nunito"/>
              </a:rPr>
              <a:t>: A point is a core point if it has more than MinPts points within eps. </a:t>
            </a:r>
            <a:endParaRPr i="1" sz="1650">
              <a:solidFill>
                <a:srgbClr val="273239"/>
              </a:solidFill>
              <a:latin typeface="Nunito"/>
              <a:ea typeface="Nunito"/>
              <a:cs typeface="Nunito"/>
              <a:sym typeface="Nunito"/>
            </a:endParaRPr>
          </a:p>
          <a:p>
            <a:pPr indent="0" lvl="0" marL="0" rtl="0" algn="l">
              <a:spcBef>
                <a:spcPts val="1200"/>
              </a:spcBef>
              <a:spcAft>
                <a:spcPts val="0"/>
              </a:spcAft>
              <a:buNone/>
            </a:pPr>
            <a:r>
              <a:rPr b="1" i="1" lang="en" sz="1650">
                <a:solidFill>
                  <a:srgbClr val="273239"/>
                </a:solidFill>
                <a:latin typeface="Nunito"/>
                <a:ea typeface="Nunito"/>
                <a:cs typeface="Nunito"/>
                <a:sym typeface="Nunito"/>
              </a:rPr>
              <a:t>Border Point</a:t>
            </a:r>
            <a:r>
              <a:rPr i="1" lang="en" sz="1650">
                <a:solidFill>
                  <a:srgbClr val="273239"/>
                </a:solidFill>
                <a:latin typeface="Nunito"/>
                <a:ea typeface="Nunito"/>
                <a:cs typeface="Nunito"/>
                <a:sym typeface="Nunito"/>
              </a:rPr>
              <a:t>: A point which has fewer than MinPts within eps but it is in the neighborhood of a core point. </a:t>
            </a:r>
            <a:endParaRPr i="1" sz="1650">
              <a:solidFill>
                <a:srgbClr val="273239"/>
              </a:solidFill>
              <a:latin typeface="Nunito"/>
              <a:ea typeface="Nunito"/>
              <a:cs typeface="Nunito"/>
              <a:sym typeface="Nunito"/>
            </a:endParaRPr>
          </a:p>
          <a:p>
            <a:pPr indent="0" lvl="0" marL="0" rtl="0" algn="l">
              <a:spcBef>
                <a:spcPts val="1200"/>
              </a:spcBef>
              <a:spcAft>
                <a:spcPts val="1200"/>
              </a:spcAft>
              <a:buNone/>
            </a:pPr>
            <a:r>
              <a:rPr b="1" i="1" lang="en" sz="1650">
                <a:solidFill>
                  <a:srgbClr val="273239"/>
                </a:solidFill>
                <a:latin typeface="Nunito"/>
                <a:ea typeface="Nunito"/>
                <a:cs typeface="Nunito"/>
                <a:sym typeface="Nunito"/>
              </a:rPr>
              <a:t>Noise or outlier</a:t>
            </a:r>
            <a:r>
              <a:rPr i="1" lang="en" sz="1650">
                <a:solidFill>
                  <a:srgbClr val="273239"/>
                </a:solidFill>
                <a:latin typeface="Nunito"/>
                <a:ea typeface="Nunito"/>
                <a:cs typeface="Nunito"/>
                <a:sym typeface="Nunito"/>
              </a:rPr>
              <a:t>: A point which is not a core point or border point.</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7"/>
          <p:cNvPicPr preferRelativeResize="0"/>
          <p:nvPr/>
        </p:nvPicPr>
        <p:blipFill>
          <a:blip r:embed="rId3">
            <a:alphaModFix/>
          </a:blip>
          <a:stretch>
            <a:fillRect/>
          </a:stretch>
        </p:blipFill>
        <p:spPr>
          <a:xfrm>
            <a:off x="194338" y="498875"/>
            <a:ext cx="8755325" cy="394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 sz="2400">
                <a:latin typeface="Arial"/>
                <a:ea typeface="Arial"/>
                <a:cs typeface="Arial"/>
                <a:sym typeface="Arial"/>
              </a:rPr>
              <a:t>Distribution-based clustering</a:t>
            </a:r>
            <a:endParaRPr b="1" sz="2400"/>
          </a:p>
        </p:txBody>
      </p:sp>
      <p:sp>
        <p:nvSpPr>
          <p:cNvPr id="197" name="Google Shape;19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900">
                <a:solidFill>
                  <a:srgbClr val="242424"/>
                </a:solidFill>
                <a:highlight>
                  <a:srgbClr val="FFFFFF"/>
                </a:highlight>
                <a:latin typeface="Georgia"/>
                <a:ea typeface="Georgia"/>
                <a:cs typeface="Georgia"/>
                <a:sym typeface="Georgia"/>
              </a:rPr>
              <a:t>Distribution-based clustering involves probability-based clustering of data points. In this method, data is usually composed of distributions such as Binomial, Gaussian etc., and the data is fitted on the likelihood of it belonging to the same probability distribution.</a:t>
            </a:r>
            <a:endParaRPr sz="1900">
              <a:solidFill>
                <a:srgbClr val="242424"/>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t/>
            </a:r>
            <a:endParaRPr sz="1900">
              <a:solidFill>
                <a:srgbClr val="000000"/>
              </a:solidFill>
              <a:latin typeface="Arial"/>
              <a:ea typeface="Arial"/>
              <a:cs typeface="Arial"/>
              <a:sym typeface="Arial"/>
            </a:endParaRPr>
          </a:p>
          <a:p>
            <a:pPr indent="0" lvl="0" marL="0" rtl="0" algn="l">
              <a:lnSpc>
                <a:spcPct val="100000"/>
              </a:lnSpc>
              <a:spcBef>
                <a:spcPts val="0"/>
              </a:spcBef>
              <a:spcAft>
                <a:spcPts val="1200"/>
              </a:spcAft>
              <a:buNone/>
            </a:pPr>
            <a:r>
              <a:t/>
            </a:r>
            <a:endParaRPr b="1" sz="1900">
              <a:solidFill>
                <a:srgbClr val="202124"/>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169725" y="500925"/>
            <a:ext cx="3957000" cy="2508900"/>
          </a:xfrm>
          <a:prstGeom prst="rect">
            <a:avLst/>
          </a:prstGeom>
        </p:spPr>
        <p:txBody>
          <a:bodyPr anchorCtr="0" anchor="t" bIns="91425" lIns="91425" spcFirstLastPara="1" rIns="91425" wrap="square" tIns="91425">
            <a:normAutofit/>
          </a:bodyPr>
          <a:lstStyle/>
          <a:p>
            <a:pPr indent="0" lvl="0" marL="0" rtl="0" algn="l">
              <a:lnSpc>
                <a:spcPct val="169565"/>
              </a:lnSpc>
              <a:spcBef>
                <a:spcPts val="2700"/>
              </a:spcBef>
              <a:spcAft>
                <a:spcPts val="0"/>
              </a:spcAft>
              <a:buNone/>
            </a:pPr>
            <a:r>
              <a:rPr b="1" lang="en" sz="2400">
                <a:latin typeface="Arial"/>
                <a:ea typeface="Arial"/>
                <a:cs typeface="Arial"/>
                <a:sym typeface="Arial"/>
              </a:rPr>
              <a:t>Gaussian Mixture Model (GMM)</a:t>
            </a:r>
            <a:endParaRPr b="1" sz="2400">
              <a:latin typeface="Arial"/>
              <a:ea typeface="Arial"/>
              <a:cs typeface="Arial"/>
              <a:sym typeface="Arial"/>
            </a:endParaRPr>
          </a:p>
          <a:p>
            <a:pPr indent="0" lvl="0" marL="0" rtl="0" algn="l">
              <a:spcBef>
                <a:spcPts val="2400"/>
              </a:spcBef>
              <a:spcAft>
                <a:spcPts val="0"/>
              </a:spcAft>
              <a:buNone/>
            </a:pPr>
            <a:r>
              <a:t/>
            </a:r>
            <a:endParaRPr sz="2400"/>
          </a:p>
        </p:txBody>
      </p:sp>
      <p:sp>
        <p:nvSpPr>
          <p:cNvPr id="203" name="Google Shape;203;p39"/>
          <p:cNvSpPr txBox="1"/>
          <p:nvPr>
            <p:ph idx="1" type="body"/>
          </p:nvPr>
        </p:nvSpPr>
        <p:spPr>
          <a:xfrm>
            <a:off x="250450" y="220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3200"/>
              </a:spcBef>
              <a:spcAft>
                <a:spcPts val="0"/>
              </a:spcAft>
              <a:buNone/>
            </a:pPr>
            <a:r>
              <a:rPr lang="en" sz="1800">
                <a:solidFill>
                  <a:srgbClr val="242424"/>
                </a:solidFill>
                <a:highlight>
                  <a:srgbClr val="FFFFFF"/>
                </a:highlight>
                <a:latin typeface="Georgia"/>
                <a:ea typeface="Georgia"/>
                <a:cs typeface="Georgia"/>
                <a:sym typeface="Georgia"/>
              </a:rPr>
              <a:t>The cluster obtained from distribution-based methods contains those data points which have a higher probability of being in that specific cluster. This process focuses on the center of the distribution, as if the distance of a data point from the center is higher, lesser the probability of it being included in the cluster, and vice-versa.</a:t>
            </a:r>
            <a:endParaRPr sz="1800">
              <a:solidFill>
                <a:srgbClr val="242424"/>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12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0"/>
          <p:cNvPicPr preferRelativeResize="0"/>
          <p:nvPr/>
        </p:nvPicPr>
        <p:blipFill>
          <a:blip r:embed="rId3">
            <a:alphaModFix/>
          </a:blip>
          <a:stretch>
            <a:fillRect/>
          </a:stretch>
        </p:blipFill>
        <p:spPr>
          <a:xfrm>
            <a:off x="529375" y="333825"/>
            <a:ext cx="7857250" cy="440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1"/>
          <p:cNvPicPr preferRelativeResize="0"/>
          <p:nvPr/>
        </p:nvPicPr>
        <p:blipFill>
          <a:blip r:embed="rId3">
            <a:alphaModFix/>
          </a:blip>
          <a:stretch>
            <a:fillRect/>
          </a:stretch>
        </p:blipFill>
        <p:spPr>
          <a:xfrm>
            <a:off x="472062" y="676675"/>
            <a:ext cx="8199875" cy="399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700">
                <a:solidFill>
                  <a:srgbClr val="333333"/>
                </a:solidFill>
                <a:highlight>
                  <a:srgbClr val="FFFFFF"/>
                </a:highlight>
              </a:rPr>
              <a:t>Unsupervised learning cannot be directly applied to a regression or classification problem because unlike supervised learning, we have the input data but no corresponding output data. The goal of unsupervised learning is to </a:t>
            </a:r>
            <a:r>
              <a:rPr b="1" lang="en" sz="1700">
                <a:solidFill>
                  <a:srgbClr val="333333"/>
                </a:solidFill>
                <a:highlight>
                  <a:srgbClr val="FFFFFF"/>
                </a:highlight>
              </a:rPr>
              <a:t>find the underlying structure of dataset, group that data according to similarities, and represent that dataset in a compressed format</a:t>
            </a:r>
            <a:r>
              <a:rPr lang="en" sz="1700">
                <a:solidFill>
                  <a:srgbClr val="333333"/>
                </a:solidFill>
                <a:highlight>
                  <a:srgbClr val="FFFFFF"/>
                </a:highlight>
              </a:rPr>
              <a:t>.</a:t>
            </a:r>
            <a:endParaRPr sz="1700">
              <a:solidFill>
                <a:srgbClr val="333333"/>
              </a:solidFill>
              <a:highlight>
                <a:srgbClr val="FFFFFF"/>
              </a:highlight>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2"/>
          <p:cNvPicPr preferRelativeResize="0"/>
          <p:nvPr/>
        </p:nvPicPr>
        <p:blipFill>
          <a:blip r:embed="rId3">
            <a:alphaModFix/>
          </a:blip>
          <a:stretch>
            <a:fillRect/>
          </a:stretch>
        </p:blipFill>
        <p:spPr>
          <a:xfrm>
            <a:off x="57725" y="136625"/>
            <a:ext cx="8839199" cy="4671748"/>
          </a:xfrm>
          <a:prstGeom prst="rect">
            <a:avLst/>
          </a:prstGeom>
          <a:noFill/>
          <a:ln>
            <a:noFill/>
          </a:ln>
        </p:spPr>
      </p:pic>
      <p:sp>
        <p:nvSpPr>
          <p:cNvPr id="219" name="Google Shape;219;p42"/>
          <p:cNvSpPr/>
          <p:nvPr/>
        </p:nvSpPr>
        <p:spPr>
          <a:xfrm>
            <a:off x="3953075" y="2776850"/>
            <a:ext cx="220800" cy="317100"/>
          </a:xfrm>
          <a:prstGeom prst="rect">
            <a:avLst/>
          </a:prstGeom>
          <a:solidFill>
            <a:srgbClr val="FFFFFF"/>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43"/>
          <p:cNvPicPr preferRelativeResize="0"/>
          <p:nvPr/>
        </p:nvPicPr>
        <p:blipFill>
          <a:blip r:embed="rId3">
            <a:alphaModFix/>
          </a:blip>
          <a:stretch>
            <a:fillRect/>
          </a:stretch>
        </p:blipFill>
        <p:spPr>
          <a:xfrm>
            <a:off x="228125" y="266650"/>
            <a:ext cx="8679149" cy="4443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4"/>
          <p:cNvPicPr preferRelativeResize="0"/>
          <p:nvPr/>
        </p:nvPicPr>
        <p:blipFill>
          <a:blip r:embed="rId3">
            <a:alphaModFix/>
          </a:blip>
          <a:stretch>
            <a:fillRect/>
          </a:stretch>
        </p:blipFill>
        <p:spPr>
          <a:xfrm>
            <a:off x="152400" y="152400"/>
            <a:ext cx="8839199" cy="4671748"/>
          </a:xfrm>
          <a:prstGeom prst="rect">
            <a:avLst/>
          </a:prstGeom>
          <a:noFill/>
          <a:ln>
            <a:noFill/>
          </a:ln>
        </p:spPr>
      </p:pic>
      <p:sp>
        <p:nvSpPr>
          <p:cNvPr id="232" name="Google Shape;232;p44"/>
          <p:cNvSpPr/>
          <p:nvPr/>
        </p:nvSpPr>
        <p:spPr>
          <a:xfrm>
            <a:off x="5964750" y="964075"/>
            <a:ext cx="205200" cy="18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b="1" lang="en" sz="2400">
                <a:latin typeface="Arial"/>
                <a:ea typeface="Arial"/>
                <a:cs typeface="Arial"/>
                <a:sym typeface="Arial"/>
              </a:rPr>
              <a:t>Hierarchical clustering</a:t>
            </a:r>
            <a:endParaRPr b="1" sz="2400">
              <a:latin typeface="Arial"/>
              <a:ea typeface="Arial"/>
              <a:cs typeface="Arial"/>
              <a:sym typeface="Arial"/>
            </a:endParaRPr>
          </a:p>
          <a:p>
            <a:pPr indent="0" lvl="0" marL="0" rtl="0" algn="l">
              <a:spcBef>
                <a:spcPts val="400"/>
              </a:spcBef>
              <a:spcAft>
                <a:spcPts val="0"/>
              </a:spcAft>
              <a:buNone/>
            </a:pPr>
            <a:r>
              <a:t/>
            </a:r>
            <a:endParaRPr/>
          </a:p>
        </p:txBody>
      </p:sp>
      <p:sp>
        <p:nvSpPr>
          <p:cNvPr id="238" name="Google Shape;23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rgbClr val="273239"/>
                </a:solidFill>
                <a:highlight>
                  <a:srgbClr val="FFFFFF"/>
                </a:highlight>
                <a:latin typeface="Nunito"/>
                <a:ea typeface="Nunito"/>
                <a:cs typeface="Nunito"/>
                <a:sym typeface="Nunito"/>
              </a:rPr>
              <a:t>Hierarchical clustering is a connectivity-based clustering model that groups the data points together that are close to each other based on the measure of similarity or distance. The assumption is that data points that are close to each other are more similar or related than data points that are farther apart.</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p46"/>
          <p:cNvSpPr txBox="1"/>
          <p:nvPr>
            <p:ph idx="1" type="body"/>
          </p:nvPr>
        </p:nvSpPr>
        <p:spPr>
          <a:xfrm>
            <a:off x="311700" y="1152475"/>
            <a:ext cx="8520600" cy="168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46"/>
          <p:cNvPicPr preferRelativeResize="0"/>
          <p:nvPr/>
        </p:nvPicPr>
        <p:blipFill rotWithShape="1">
          <a:blip r:embed="rId3">
            <a:alphaModFix/>
          </a:blip>
          <a:srcRect b="43744" l="0" r="0" t="0"/>
          <a:stretch/>
        </p:blipFill>
        <p:spPr>
          <a:xfrm>
            <a:off x="248000" y="415050"/>
            <a:ext cx="8648001" cy="2426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7"/>
          <p:cNvPicPr preferRelativeResize="0"/>
          <p:nvPr/>
        </p:nvPicPr>
        <p:blipFill>
          <a:blip r:embed="rId3">
            <a:alphaModFix/>
          </a:blip>
          <a:stretch>
            <a:fillRect/>
          </a:stretch>
        </p:blipFill>
        <p:spPr>
          <a:xfrm>
            <a:off x="248000" y="415050"/>
            <a:ext cx="8648001" cy="431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8"/>
          <p:cNvPicPr preferRelativeResize="0"/>
          <p:nvPr/>
        </p:nvPicPr>
        <p:blipFill rotWithShape="1">
          <a:blip r:embed="rId3">
            <a:alphaModFix/>
          </a:blip>
          <a:srcRect b="11413" l="3464" r="3899" t="3790"/>
          <a:stretch/>
        </p:blipFill>
        <p:spPr>
          <a:xfrm>
            <a:off x="107450" y="112075"/>
            <a:ext cx="8815599" cy="4244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1" lang="en" sz="2300">
                <a:latin typeface="Nunito"/>
                <a:ea typeface="Nunito"/>
                <a:cs typeface="Nunito"/>
                <a:sym typeface="Nunito"/>
              </a:rPr>
              <a:t>Types of Hierarchical Clustering</a:t>
            </a:r>
            <a:endParaRPr b="1" sz="2300">
              <a:latin typeface="Nunito"/>
              <a:ea typeface="Nunito"/>
              <a:cs typeface="Nunito"/>
              <a:sym typeface="Nunito"/>
            </a:endParaRPr>
          </a:p>
          <a:p>
            <a:pPr indent="0" lvl="0" marL="0" rtl="0" algn="l">
              <a:lnSpc>
                <a:spcPct val="115000"/>
              </a:lnSpc>
              <a:spcBef>
                <a:spcPts val="1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61" name="Google Shape;26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273239"/>
                </a:solidFill>
                <a:highlight>
                  <a:srgbClr val="FFFFFF"/>
                </a:highlight>
                <a:latin typeface="Nunito"/>
                <a:ea typeface="Nunito"/>
                <a:cs typeface="Nunito"/>
                <a:sym typeface="Nunito"/>
              </a:rPr>
              <a:t>Basically, there are two types of hierarchical Clustering:</a:t>
            </a:r>
            <a:endParaRPr sz="2150">
              <a:solidFill>
                <a:srgbClr val="273239"/>
              </a:solidFill>
              <a:highlight>
                <a:srgbClr val="FFFFFF"/>
              </a:highlight>
              <a:latin typeface="Nunito"/>
              <a:ea typeface="Nunito"/>
              <a:cs typeface="Nunito"/>
              <a:sym typeface="Nunito"/>
            </a:endParaRPr>
          </a:p>
          <a:p>
            <a:pPr indent="-365125" lvl="0" marL="685800" rtl="0" algn="l">
              <a:lnSpc>
                <a:spcPct val="158000"/>
              </a:lnSpc>
              <a:spcBef>
                <a:spcPts val="800"/>
              </a:spcBef>
              <a:spcAft>
                <a:spcPts val="0"/>
              </a:spcAft>
              <a:buClr>
                <a:srgbClr val="273239"/>
              </a:buClr>
              <a:buSzPts val="2150"/>
              <a:buFont typeface="Nunito"/>
              <a:buAutoNum type="arabicPeriod"/>
            </a:pPr>
            <a:r>
              <a:rPr lang="en" sz="2150">
                <a:solidFill>
                  <a:srgbClr val="273239"/>
                </a:solidFill>
                <a:highlight>
                  <a:srgbClr val="FFFFFF"/>
                </a:highlight>
                <a:latin typeface="Nunito"/>
                <a:ea typeface="Nunito"/>
                <a:cs typeface="Nunito"/>
                <a:sym typeface="Nunito"/>
              </a:rPr>
              <a:t>Agglomerative Clustering</a:t>
            </a:r>
            <a:endParaRPr sz="2150">
              <a:solidFill>
                <a:srgbClr val="273239"/>
              </a:solidFill>
              <a:highlight>
                <a:srgbClr val="FFFFFF"/>
              </a:highlight>
              <a:latin typeface="Nunito"/>
              <a:ea typeface="Nunito"/>
              <a:cs typeface="Nunito"/>
              <a:sym typeface="Nunito"/>
            </a:endParaRPr>
          </a:p>
          <a:p>
            <a:pPr indent="-365125" lvl="0" marL="685800" rtl="0" algn="l">
              <a:lnSpc>
                <a:spcPct val="158000"/>
              </a:lnSpc>
              <a:spcBef>
                <a:spcPts val="0"/>
              </a:spcBef>
              <a:spcAft>
                <a:spcPts val="0"/>
              </a:spcAft>
              <a:buClr>
                <a:srgbClr val="273239"/>
              </a:buClr>
              <a:buSzPts val="2150"/>
              <a:buFont typeface="Nunito"/>
              <a:buAutoNum type="arabicPeriod"/>
            </a:pPr>
            <a:r>
              <a:rPr lang="en" sz="2150">
                <a:solidFill>
                  <a:srgbClr val="273239"/>
                </a:solidFill>
                <a:highlight>
                  <a:srgbClr val="FFFFFF"/>
                </a:highlight>
                <a:latin typeface="Nunito"/>
                <a:ea typeface="Nunito"/>
                <a:cs typeface="Nunito"/>
                <a:sym typeface="Nunito"/>
              </a:rPr>
              <a:t>Divisive clustering</a:t>
            </a:r>
            <a:endParaRPr sz="2150">
              <a:solidFill>
                <a:srgbClr val="273239"/>
              </a:solidFill>
              <a:highlight>
                <a:srgbClr val="FFFFFF"/>
              </a:highlight>
              <a:latin typeface="Nunito"/>
              <a:ea typeface="Nunito"/>
              <a:cs typeface="Nunito"/>
              <a:sym typeface="Nunito"/>
            </a:endParaRPr>
          </a:p>
          <a:p>
            <a:pPr indent="0" lvl="0" marL="0" rtl="0" algn="l">
              <a:spcBef>
                <a:spcPts val="18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007850" y="146300"/>
            <a:ext cx="6439449" cy="4727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884350" y="623200"/>
            <a:ext cx="7568550" cy="380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1" lang="en" sz="2300">
                <a:latin typeface="Nunito"/>
                <a:ea typeface="Nunito"/>
                <a:cs typeface="Nunito"/>
                <a:sym typeface="Nunito"/>
              </a:rPr>
              <a:t>How does unsupervised learning work?</a:t>
            </a:r>
            <a:endParaRPr b="1" sz="2300">
              <a:latin typeface="Nunito"/>
              <a:ea typeface="Nunito"/>
              <a:cs typeface="Nunito"/>
              <a:sym typeface="Nunito"/>
            </a:endParaRPr>
          </a:p>
          <a:p>
            <a:pPr indent="0" lvl="0" marL="0" rtl="0" algn="l">
              <a:lnSpc>
                <a:spcPct val="115000"/>
              </a:lnSpc>
              <a:spcBef>
                <a:spcPts val="1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87" name="Google Shape;87;p18"/>
          <p:cNvSpPr txBox="1"/>
          <p:nvPr>
            <p:ph idx="1" type="body"/>
          </p:nvPr>
        </p:nvSpPr>
        <p:spPr>
          <a:xfrm>
            <a:off x="514575" y="955950"/>
            <a:ext cx="8035200" cy="247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41">
                <a:solidFill>
                  <a:srgbClr val="273239"/>
                </a:solidFill>
                <a:highlight>
                  <a:srgbClr val="FFFFFF"/>
                </a:highlight>
                <a:latin typeface="Nunito"/>
                <a:ea typeface="Nunito"/>
                <a:cs typeface="Nunito"/>
                <a:sym typeface="Nunito"/>
              </a:rPr>
              <a:t>Unsupervised learning works by analyzing unlabeled data to identify patterns and relationships. The data is not labeled with any predefined categories or outcomes, so the algorithm must find these patterns and relationships on its own. This can be a challenging task, but it can also be very rewarding, as it can reveal insights into the data that would not be apparent from a labeled dataset.</a:t>
            </a:r>
            <a:endParaRPr sz="1841">
              <a:solidFill>
                <a:srgbClr val="273239"/>
              </a:solidFill>
              <a:highlight>
                <a:srgbClr val="FFFFFF"/>
              </a:highlight>
              <a:latin typeface="Nunito"/>
              <a:ea typeface="Nunito"/>
              <a:cs typeface="Nunito"/>
              <a:sym typeface="Nunito"/>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152400" y="749438"/>
            <a:ext cx="8839200" cy="36446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718850" y="152400"/>
            <a:ext cx="737460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1" lang="en" sz="2300">
                <a:latin typeface="Nunito"/>
                <a:ea typeface="Nunito"/>
                <a:cs typeface="Nunito"/>
                <a:sym typeface="Nunito"/>
              </a:rPr>
              <a:t>Types of Unsupervised Learning Algorithms</a:t>
            </a:r>
            <a:endParaRPr b="1" sz="2300">
              <a:latin typeface="Nunito"/>
              <a:ea typeface="Nunito"/>
              <a:cs typeface="Nunito"/>
              <a:sym typeface="Nunito"/>
            </a:endParaRPr>
          </a:p>
          <a:p>
            <a:pPr indent="0" lvl="0" marL="0" rtl="0" algn="l">
              <a:lnSpc>
                <a:spcPct val="115000"/>
              </a:lnSpc>
              <a:spcBef>
                <a:spcPts val="1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03" name="Google Shape;103;p21"/>
          <p:cNvSpPr txBox="1"/>
          <p:nvPr>
            <p:ph idx="1" type="body"/>
          </p:nvPr>
        </p:nvSpPr>
        <p:spPr>
          <a:xfrm>
            <a:off x="643150" y="1238050"/>
            <a:ext cx="4166400" cy="2124900"/>
          </a:xfrm>
          <a:prstGeom prst="rect">
            <a:avLst/>
          </a:prstGeom>
        </p:spPr>
        <p:txBody>
          <a:bodyPr anchorCtr="0" anchor="t" bIns="91425" lIns="91425" spcFirstLastPara="1" rIns="91425" wrap="square" tIns="91425">
            <a:normAutofit/>
          </a:bodyPr>
          <a:lstStyle/>
          <a:p>
            <a:pPr indent="-371475" lvl="0" marL="685800" rtl="0" algn="l">
              <a:lnSpc>
                <a:spcPct val="158000"/>
              </a:lnSpc>
              <a:spcBef>
                <a:spcPts val="0"/>
              </a:spcBef>
              <a:spcAft>
                <a:spcPts val="0"/>
              </a:spcAft>
              <a:buClr>
                <a:srgbClr val="273239"/>
              </a:buClr>
              <a:buSzPts val="2250"/>
              <a:buFont typeface="Nunito"/>
              <a:buChar char="●"/>
            </a:pPr>
            <a:r>
              <a:rPr lang="en" sz="2250">
                <a:solidFill>
                  <a:srgbClr val="273239"/>
                </a:solidFill>
                <a:highlight>
                  <a:srgbClr val="FFFFFF"/>
                </a:highlight>
                <a:latin typeface="Nunito"/>
                <a:ea typeface="Nunito"/>
                <a:cs typeface="Nunito"/>
                <a:sym typeface="Nunito"/>
              </a:rPr>
              <a:t>Clustering</a:t>
            </a:r>
            <a:endParaRPr sz="2250">
              <a:solidFill>
                <a:srgbClr val="273239"/>
              </a:solidFill>
              <a:highlight>
                <a:srgbClr val="FFFFFF"/>
              </a:highlight>
              <a:latin typeface="Nunito"/>
              <a:ea typeface="Nunito"/>
              <a:cs typeface="Nunito"/>
              <a:sym typeface="Nunito"/>
            </a:endParaRPr>
          </a:p>
          <a:p>
            <a:pPr indent="-371475" lvl="0" marL="685800" rtl="0" algn="l">
              <a:lnSpc>
                <a:spcPct val="158000"/>
              </a:lnSpc>
              <a:spcBef>
                <a:spcPts val="0"/>
              </a:spcBef>
              <a:spcAft>
                <a:spcPts val="0"/>
              </a:spcAft>
              <a:buClr>
                <a:srgbClr val="273239"/>
              </a:buClr>
              <a:buSzPts val="2250"/>
              <a:buFont typeface="Nunito"/>
              <a:buChar char="●"/>
            </a:pPr>
            <a:r>
              <a:rPr lang="en" sz="2250">
                <a:solidFill>
                  <a:srgbClr val="273239"/>
                </a:solidFill>
                <a:highlight>
                  <a:srgbClr val="FFFFFF"/>
                </a:highlight>
                <a:latin typeface="Nunito"/>
                <a:ea typeface="Nunito"/>
                <a:cs typeface="Nunito"/>
                <a:sym typeface="Nunito"/>
              </a:rPr>
              <a:t>Dimensionality Reduction</a:t>
            </a:r>
            <a:endParaRPr sz="2250">
              <a:solidFill>
                <a:srgbClr val="273239"/>
              </a:solidFill>
              <a:highlight>
                <a:srgbClr val="FFFFFF"/>
              </a:highlight>
              <a:latin typeface="Nunito"/>
              <a:ea typeface="Nunito"/>
              <a:cs typeface="Nunito"/>
              <a:sym typeface="Nunito"/>
            </a:endParaRPr>
          </a:p>
          <a:p>
            <a:pPr indent="0" lvl="0" marL="0" rtl="0" algn="l">
              <a:spcBef>
                <a:spcPts val="1800"/>
              </a:spcBef>
              <a:spcAft>
                <a:spcPts val="120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